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Petrona"/>
      <p:regular r:id="rId17"/>
    </p:embeddedFont>
    <p:embeddedFont>
      <p:font typeface="Petrona"/>
      <p:regular r:id="rId18"/>
    </p:embeddedFont>
    <p:embeddedFont>
      <p:font typeface="Petrona"/>
      <p:regular r:id="rId19"/>
    </p:embeddedFont>
    <p:embeddedFont>
      <p:font typeface="Petrona"/>
      <p:regular r:id="rId20"/>
    </p:embeddedFont>
    <p:embeddedFont>
      <p:font typeface="Inter"/>
      <p:regular r:id="rId21"/>
    </p:embeddedFont>
    <p:embeddedFont>
      <p:font typeface="Inter"/>
      <p:regular r:id="rId22"/>
    </p:embeddedFont>
    <p:embeddedFont>
      <p:font typeface="Inter"/>
      <p:regular r:id="rId23"/>
    </p:embeddedFont>
    <p:embeddedFont>
      <p:font typeface="Inter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mailto:you@example.com" TargetMode="External"/><Relationship Id="rId1" Type="http://schemas.openxmlformats.org/officeDocument/2006/relationships/image" Target="../media/image-10-1.png"/><Relationship Id="rId3" Type="http://schemas.openxmlformats.org/officeDocument/2006/relationships/slideLayout" Target="../slideLayouts/slideLayout11.xml"/><Relationship Id="rId4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slideLayout" Target="../slideLayouts/slideLayout3.xml"/><Relationship Id="rId5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svg"/><Relationship Id="rId4" Type="http://schemas.openxmlformats.org/officeDocument/2006/relationships/image" Target="../media/image-4-4.png"/><Relationship Id="rId5" Type="http://schemas.openxmlformats.org/officeDocument/2006/relationships/image" Target="../media/image-4-5.svg"/><Relationship Id="rId6" Type="http://schemas.openxmlformats.org/officeDocument/2006/relationships/image" Target="../media/image-4-6.png"/><Relationship Id="rId7" Type="http://schemas.openxmlformats.org/officeDocument/2006/relationships/image" Target="../media/image-4-7.svg"/><Relationship Id="rId8" Type="http://schemas.openxmlformats.org/officeDocument/2006/relationships/image" Target="../media/image-4-8.png"/><Relationship Id="rId9" Type="http://schemas.openxmlformats.org/officeDocument/2006/relationships/image" Target="../media/image-4-9.svg"/><Relationship Id="rId10" Type="http://schemas.openxmlformats.org/officeDocument/2006/relationships/slideLayout" Target="../slideLayouts/slideLayout5.xml"/><Relationship Id="rId11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slideLayout" Target="../slideLayouts/slideLayout6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svg"/><Relationship Id="rId5" Type="http://schemas.openxmlformats.org/officeDocument/2006/relationships/image" Target="../media/image-7-5.png"/><Relationship Id="rId6" Type="http://schemas.openxmlformats.org/officeDocument/2006/relationships/image" Target="../media/image-7-6.svg"/><Relationship Id="rId7" Type="http://schemas.openxmlformats.org/officeDocument/2006/relationships/image" Target="../media/image-7-7.png"/><Relationship Id="rId8" Type="http://schemas.openxmlformats.org/officeDocument/2006/relationships/image" Target="../media/image-7-8.svg"/><Relationship Id="rId9" Type="http://schemas.openxmlformats.org/officeDocument/2006/relationships/image" Target="../media/image-7-9.png"/><Relationship Id="rId10" Type="http://schemas.openxmlformats.org/officeDocument/2006/relationships/image" Target="../media/image-7-10.svg"/><Relationship Id="rId11" Type="http://schemas.openxmlformats.org/officeDocument/2006/relationships/slideLayout" Target="../slideLayouts/slideLayout8.xml"/><Relationship Id="rId1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svg"/><Relationship Id="rId4" Type="http://schemas.openxmlformats.org/officeDocument/2006/relationships/image" Target="../media/image-8-4.png"/><Relationship Id="rId5" Type="http://schemas.openxmlformats.org/officeDocument/2006/relationships/image" Target="../media/image-8-5.svg"/><Relationship Id="rId6" Type="http://schemas.openxmlformats.org/officeDocument/2006/relationships/image" Target="../media/image-8-6.png"/><Relationship Id="rId7" Type="http://schemas.openxmlformats.org/officeDocument/2006/relationships/image" Target="../media/image-8-7.svg"/><Relationship Id="rId8" Type="http://schemas.openxmlformats.org/officeDocument/2006/relationships/image" Target="../media/image-8-8.png"/><Relationship Id="rId9" Type="http://schemas.openxmlformats.org/officeDocument/2006/relationships/image" Target="../media/image-8-9.svg"/><Relationship Id="rId10" Type="http://schemas.openxmlformats.org/officeDocument/2006/relationships/slideLayout" Target="../slideLayouts/slideLayout9.xml"/><Relationship Id="rId11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036927"/>
            <a:ext cx="5457944" cy="682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350"/>
              </a:lnSpc>
              <a:buNone/>
            </a:pPr>
            <a:r>
              <a:rPr lang="en-US" sz="425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Time Management</a:t>
            </a:r>
            <a:endParaRPr lang="en-US" sz="4250" dirty="0"/>
          </a:p>
        </p:txBody>
      </p:sp>
      <p:sp>
        <p:nvSpPr>
          <p:cNvPr id="4" name="Text 1"/>
          <p:cNvSpPr/>
          <p:nvPr/>
        </p:nvSpPr>
        <p:spPr>
          <a:xfrm>
            <a:off x="6280190" y="4016812"/>
            <a:ext cx="75564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Work Smarter, Not Harder — practical strategies for students and professionals to plan, prioritise, and execute with clarity.</a:t>
            </a:r>
            <a:endParaRPr lang="en-US" sz="1550" dirty="0"/>
          </a:p>
        </p:txBody>
      </p:sp>
      <p:sp>
        <p:nvSpPr>
          <p:cNvPr id="5" name="Text 2"/>
          <p:cNvSpPr/>
          <p:nvPr/>
        </p:nvSpPr>
        <p:spPr>
          <a:xfrm>
            <a:off x="6280190" y="4875133"/>
            <a:ext cx="75564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Presented by: </a:t>
            </a:r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Name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· Date: </a:t>
            </a:r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Today</a:t>
            </a:r>
            <a:endParaRPr lang="en-US" sz="15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878098"/>
            <a:ext cx="5457944" cy="682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350"/>
              </a:lnSpc>
              <a:buNone/>
            </a:pPr>
            <a:r>
              <a:rPr lang="en-US" sz="425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Thank You</a:t>
            </a:r>
            <a:endParaRPr lang="en-US" sz="4250" dirty="0"/>
          </a:p>
        </p:txBody>
      </p:sp>
      <p:sp>
        <p:nvSpPr>
          <p:cNvPr id="4" name="Text 1"/>
          <p:cNvSpPr/>
          <p:nvPr/>
        </p:nvSpPr>
        <p:spPr>
          <a:xfrm>
            <a:off x="6280190" y="3857982"/>
            <a:ext cx="7556421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Thank you for your time. Implement one change this week — pick a single habit from this session and apply it for seven days. You’ll notice improved clarity and steady momentum.</a:t>
            </a:r>
            <a:endParaRPr lang="en-US" sz="1550" dirty="0"/>
          </a:p>
        </p:txBody>
      </p:sp>
      <p:sp>
        <p:nvSpPr>
          <p:cNvPr id="5" name="Text 2"/>
          <p:cNvSpPr/>
          <p:nvPr/>
        </p:nvSpPr>
        <p:spPr>
          <a:xfrm>
            <a:off x="6280190" y="5033843"/>
            <a:ext cx="75564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Any questions? Contact: </a:t>
            </a:r>
            <a:pPr algn="l" indent="0" marL="0">
              <a:lnSpc>
                <a:spcPts val="2500"/>
              </a:lnSpc>
              <a:buNone/>
            </a:pPr>
            <a:r>
              <a:rPr lang="en-US" sz="1550" u="sng" dirty="0">
                <a:solidFill>
                  <a:srgbClr val="6237C8"/>
                </a:solidFill>
                <a:latin typeface="Inter" pitchFamily="34" charset="0"/>
                <a:ea typeface="Inter" pitchFamily="34" charset="-122"/>
                <a:cs typeface="Inter" pitchFamily="34" charset="-120"/>
                <a:hlinkClick r:id="rId2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you@example.com</a:t>
            </a:r>
            <a:endParaRPr lang="en-US" sz="15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698313"/>
            <a:ext cx="10436423" cy="682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350"/>
              </a:lnSpc>
              <a:buNone/>
            </a:pPr>
            <a:r>
              <a:rPr lang="en-US" sz="425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Introduction: What Is Time Management?</a:t>
            </a:r>
            <a:endParaRPr lang="en-US" sz="42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3777377"/>
            <a:ext cx="919996" cy="56852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961793" y="3777377"/>
            <a:ext cx="2728913" cy="341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Meaning</a:t>
            </a:r>
            <a:endParaRPr lang="en-US" sz="2100" dirty="0"/>
          </a:p>
        </p:txBody>
      </p:sp>
      <p:sp>
        <p:nvSpPr>
          <p:cNvPr id="5" name="Text 2"/>
          <p:cNvSpPr/>
          <p:nvPr/>
        </p:nvSpPr>
        <p:spPr>
          <a:xfrm>
            <a:off x="1961793" y="4237553"/>
            <a:ext cx="3014186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Deliberate planning and allocation of time to tasks to achieve goals efficiently.</a:t>
            </a:r>
            <a:endParaRPr lang="en-US" sz="15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3986" y="3777377"/>
            <a:ext cx="919996" cy="56852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391989" y="3777377"/>
            <a:ext cx="3014305" cy="6822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Time as a Limited Resource</a:t>
            </a:r>
            <a:endParaRPr lang="en-US" sz="2100" dirty="0"/>
          </a:p>
        </p:txBody>
      </p:sp>
      <p:sp>
        <p:nvSpPr>
          <p:cNvPr id="8" name="Text 4"/>
          <p:cNvSpPr/>
          <p:nvPr/>
        </p:nvSpPr>
        <p:spPr>
          <a:xfrm>
            <a:off x="6391989" y="4578668"/>
            <a:ext cx="3014305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Every day has finite hours — prioritisation turns limited time into meaningful progress.</a:t>
            </a:r>
            <a:endParaRPr lang="en-US" sz="15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4302" y="3777377"/>
            <a:ext cx="919996" cy="568523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0822305" y="3777377"/>
            <a:ext cx="2728913" cy="341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Need in Daily Life</a:t>
            </a:r>
            <a:endParaRPr lang="en-US" sz="2100" dirty="0"/>
          </a:p>
        </p:txBody>
      </p:sp>
      <p:sp>
        <p:nvSpPr>
          <p:cNvPr id="11" name="Text 6"/>
          <p:cNvSpPr/>
          <p:nvPr/>
        </p:nvSpPr>
        <p:spPr>
          <a:xfrm>
            <a:off x="10822305" y="4237553"/>
            <a:ext cx="3014305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Improves focus, reduces chaos, and creates predictability for study, work and rest.</a:t>
            </a:r>
            <a:endParaRPr lang="en-US" sz="15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295281"/>
            <a:ext cx="7556421" cy="13644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350"/>
              </a:lnSpc>
              <a:buNone/>
            </a:pPr>
            <a:r>
              <a:rPr lang="en-US" sz="425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Why Time Management Matters</a:t>
            </a:r>
            <a:endParaRPr lang="en-US" sz="4250" dirty="0"/>
          </a:p>
        </p:txBody>
      </p:sp>
      <p:sp>
        <p:nvSpPr>
          <p:cNvPr id="4" name="Text 1"/>
          <p:cNvSpPr/>
          <p:nvPr/>
        </p:nvSpPr>
        <p:spPr>
          <a:xfrm>
            <a:off x="793790" y="2957393"/>
            <a:ext cx="7556421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Effective time management transforms intentions into results. It increases productivity, lowers stress, and helps you meet deadlines while preserving personal time. For students it improves learning outcomes; for professionals it boosts career momentum and reliability.</a:t>
            </a:r>
            <a:endParaRPr lang="en-US" sz="1550" dirty="0"/>
          </a:p>
        </p:txBody>
      </p:sp>
      <p:sp>
        <p:nvSpPr>
          <p:cNvPr id="5" name="Shape 2"/>
          <p:cNvSpPr/>
          <p:nvPr/>
        </p:nvSpPr>
        <p:spPr>
          <a:xfrm>
            <a:off x="793790" y="4450794"/>
            <a:ext cx="2386489" cy="2483406"/>
          </a:xfrm>
          <a:prstGeom prst="roundRect">
            <a:avLst>
              <a:gd name="adj" fmla="val 3493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999768" y="4656773"/>
            <a:ext cx="1974532" cy="6822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Increases Productivity</a:t>
            </a:r>
            <a:endParaRPr lang="en-US" sz="2100" dirty="0"/>
          </a:p>
        </p:txBody>
      </p:sp>
      <p:sp>
        <p:nvSpPr>
          <p:cNvPr id="7" name="Text 4"/>
          <p:cNvSpPr/>
          <p:nvPr/>
        </p:nvSpPr>
        <p:spPr>
          <a:xfrm>
            <a:off x="999768" y="5458063"/>
            <a:ext cx="1974532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Clear plans reduce decision fatigue and speed execution.</a:t>
            </a:r>
            <a:endParaRPr lang="en-US" sz="1550" dirty="0"/>
          </a:p>
        </p:txBody>
      </p:sp>
      <p:sp>
        <p:nvSpPr>
          <p:cNvPr id="8" name="Shape 5"/>
          <p:cNvSpPr/>
          <p:nvPr/>
        </p:nvSpPr>
        <p:spPr>
          <a:xfrm>
            <a:off x="3378637" y="4450794"/>
            <a:ext cx="2386608" cy="2483406"/>
          </a:xfrm>
          <a:prstGeom prst="roundRect">
            <a:avLst>
              <a:gd name="adj" fmla="val 3493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3584615" y="4656773"/>
            <a:ext cx="1974652" cy="341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Reduces Stress</a:t>
            </a:r>
            <a:endParaRPr lang="en-US" sz="2100" dirty="0"/>
          </a:p>
        </p:txBody>
      </p:sp>
      <p:sp>
        <p:nvSpPr>
          <p:cNvPr id="10" name="Text 7"/>
          <p:cNvSpPr/>
          <p:nvPr/>
        </p:nvSpPr>
        <p:spPr>
          <a:xfrm>
            <a:off x="3584615" y="5116949"/>
            <a:ext cx="1974652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Predictable schedules reduce last-minute pressure and anxiety.</a:t>
            </a:r>
            <a:endParaRPr lang="en-US" sz="1550" dirty="0"/>
          </a:p>
        </p:txBody>
      </p:sp>
      <p:sp>
        <p:nvSpPr>
          <p:cNvPr id="11" name="Shape 8"/>
          <p:cNvSpPr/>
          <p:nvPr/>
        </p:nvSpPr>
        <p:spPr>
          <a:xfrm>
            <a:off x="5963603" y="4450794"/>
            <a:ext cx="2386608" cy="2483406"/>
          </a:xfrm>
          <a:prstGeom prst="roundRect">
            <a:avLst>
              <a:gd name="adj" fmla="val 3493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169581" y="4656773"/>
            <a:ext cx="1974652" cy="6822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Better Work–Life Balance</a:t>
            </a:r>
            <a:endParaRPr lang="en-US" sz="2100" dirty="0"/>
          </a:p>
        </p:txBody>
      </p:sp>
      <p:sp>
        <p:nvSpPr>
          <p:cNvPr id="13" name="Text 10"/>
          <p:cNvSpPr/>
          <p:nvPr/>
        </p:nvSpPr>
        <p:spPr>
          <a:xfrm>
            <a:off x="6169581" y="5458063"/>
            <a:ext cx="1974652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Intentional boundaries protect rest and relationships.</a:t>
            </a:r>
            <a:endParaRPr lang="en-US" sz="15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75561" y="828556"/>
            <a:ext cx="4978718" cy="5805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550"/>
              </a:lnSpc>
              <a:buNone/>
            </a:pPr>
            <a:r>
              <a:rPr lang="en-US" sz="365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Common Time Wasters</a:t>
            </a:r>
            <a:endParaRPr lang="en-US" sz="36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5561" y="1624727"/>
            <a:ext cx="422196" cy="42219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75561" y="2226588"/>
            <a:ext cx="2322552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Social Media</a:t>
            </a:r>
            <a:endParaRPr lang="en-US" sz="1800" dirty="0"/>
          </a:p>
        </p:txBody>
      </p:sp>
      <p:sp>
        <p:nvSpPr>
          <p:cNvPr id="6" name="Text 2"/>
          <p:cNvSpPr/>
          <p:nvPr/>
        </p:nvSpPr>
        <p:spPr>
          <a:xfrm>
            <a:off x="675561" y="2603063"/>
            <a:ext cx="7792879" cy="2501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Endless feeds eat fragmented minutes into hours — schedule specific checking windows.</a:t>
            </a:r>
            <a:endParaRPr lang="en-US" sz="13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5561" y="3140631"/>
            <a:ext cx="422196" cy="42219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75561" y="3742492"/>
            <a:ext cx="2322552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Procrastination</a:t>
            </a:r>
            <a:endParaRPr lang="en-US" sz="1800" dirty="0"/>
          </a:p>
        </p:txBody>
      </p:sp>
      <p:sp>
        <p:nvSpPr>
          <p:cNvPr id="9" name="Text 4"/>
          <p:cNvSpPr/>
          <p:nvPr/>
        </p:nvSpPr>
        <p:spPr>
          <a:xfrm>
            <a:off x="675561" y="4118967"/>
            <a:ext cx="7792879" cy="2501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Delay creates urgency and lowers quality; tackle initiation with small wins.</a:t>
            </a:r>
            <a:endParaRPr lang="en-US" sz="13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5561" y="4656534"/>
            <a:ext cx="422196" cy="42219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75561" y="5258395"/>
            <a:ext cx="2322552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Multitasking</a:t>
            </a:r>
            <a:endParaRPr lang="en-US" sz="1800" dirty="0"/>
          </a:p>
        </p:txBody>
      </p:sp>
      <p:sp>
        <p:nvSpPr>
          <p:cNvPr id="12" name="Text 6"/>
          <p:cNvSpPr/>
          <p:nvPr/>
        </p:nvSpPr>
        <p:spPr>
          <a:xfrm>
            <a:off x="675561" y="5634871"/>
            <a:ext cx="7792879" cy="2501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Switching costs reduce efficiency — focus on one high-value task at a time.</a:t>
            </a:r>
            <a:endParaRPr lang="en-US" sz="130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5561" y="6172438"/>
            <a:ext cx="422196" cy="422196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675561" y="6774299"/>
            <a:ext cx="2322552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No Planning</a:t>
            </a:r>
            <a:endParaRPr lang="en-US" sz="1800" dirty="0"/>
          </a:p>
        </p:txBody>
      </p:sp>
      <p:sp>
        <p:nvSpPr>
          <p:cNvPr id="15" name="Text 8"/>
          <p:cNvSpPr/>
          <p:nvPr/>
        </p:nvSpPr>
        <p:spPr>
          <a:xfrm>
            <a:off x="675561" y="7150775"/>
            <a:ext cx="7792879" cy="2501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Working reactively wastes time; plan daily and weekly priorities in advance.</a:t>
            </a:r>
            <a:endParaRPr lang="en-US" sz="13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10383"/>
            <a:ext cx="8560356" cy="682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350"/>
              </a:lnSpc>
              <a:buNone/>
            </a:pPr>
            <a:r>
              <a:rPr lang="en-US" sz="425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Goal Setting: Roadmap to Progress</a:t>
            </a:r>
            <a:endParaRPr lang="en-US" sz="4250" dirty="0"/>
          </a:p>
        </p:txBody>
      </p:sp>
      <p:sp>
        <p:nvSpPr>
          <p:cNvPr id="3" name="Text 1"/>
          <p:cNvSpPr/>
          <p:nvPr/>
        </p:nvSpPr>
        <p:spPr>
          <a:xfrm>
            <a:off x="793790" y="3189446"/>
            <a:ext cx="130428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Clear goals focus your time. Use a layered approach: short-term tasks that ladder into long-term objectives. Translate ambitions into measurable steps so daily actions compound into meaningful outcomes.</a:t>
            </a:r>
            <a:endParaRPr lang="en-US" sz="15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4047768"/>
            <a:ext cx="676394" cy="845463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718191" y="4047768"/>
            <a:ext cx="2150269" cy="341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Short-term Goals</a:t>
            </a: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1718191" y="4507944"/>
            <a:ext cx="2150269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Daily and weekly targets that are actionable and reviewable.</a:t>
            </a:r>
            <a:endParaRPr lang="en-US" sz="155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6467" y="4047768"/>
            <a:ext cx="676394" cy="845463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040868" y="4047768"/>
            <a:ext cx="2150269" cy="341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Long-term Goals</a:t>
            </a:r>
            <a:endParaRPr lang="en-US" sz="2100" dirty="0"/>
          </a:p>
        </p:txBody>
      </p:sp>
      <p:sp>
        <p:nvSpPr>
          <p:cNvPr id="9" name="Text 5"/>
          <p:cNvSpPr/>
          <p:nvPr/>
        </p:nvSpPr>
        <p:spPr>
          <a:xfrm>
            <a:off x="5040868" y="4507944"/>
            <a:ext cx="2150269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Six-month to multi-year outcomes that guide prioritisation.</a:t>
            </a:r>
            <a:endParaRPr lang="en-US" sz="155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9144" y="4047768"/>
            <a:ext cx="676394" cy="845463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8363545" y="4047768"/>
            <a:ext cx="2150269" cy="341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SMART Goals</a:t>
            </a:r>
            <a:endParaRPr lang="en-US" sz="2100" dirty="0"/>
          </a:p>
        </p:txBody>
      </p:sp>
      <p:sp>
        <p:nvSpPr>
          <p:cNvPr id="12" name="Text 7"/>
          <p:cNvSpPr/>
          <p:nvPr/>
        </p:nvSpPr>
        <p:spPr>
          <a:xfrm>
            <a:off x="8363545" y="4507944"/>
            <a:ext cx="2150269" cy="1587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Specific, Measurable, Achievable, Relevant, Time-bound — the backbone of effective planning.</a:t>
            </a:r>
            <a:endParaRPr lang="en-US" sz="1550" dirty="0"/>
          </a:p>
        </p:txBody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61821" y="4047768"/>
            <a:ext cx="676394" cy="845463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1686223" y="4047768"/>
            <a:ext cx="2150388" cy="6822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Task Prioritisation</a:t>
            </a:r>
            <a:endParaRPr lang="en-US" sz="2100" dirty="0"/>
          </a:p>
        </p:txBody>
      </p:sp>
      <p:sp>
        <p:nvSpPr>
          <p:cNvPr id="15" name="Text 9"/>
          <p:cNvSpPr/>
          <p:nvPr/>
        </p:nvSpPr>
        <p:spPr>
          <a:xfrm>
            <a:off x="11686223" y="4849058"/>
            <a:ext cx="2150388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Rank tasks by impact and deadline; invest time in high-value activities first.</a:t>
            </a:r>
            <a:endParaRPr lang="en-US" sz="15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4733" y="896541"/>
            <a:ext cx="7265194" cy="6228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900"/>
              </a:lnSpc>
              <a:buNone/>
            </a:pPr>
            <a:r>
              <a:rPr lang="en-US" sz="39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Daily Planning: Practical Habits</a:t>
            </a:r>
            <a:endParaRPr lang="en-US" sz="3900" dirty="0"/>
          </a:p>
        </p:txBody>
      </p:sp>
      <p:sp>
        <p:nvSpPr>
          <p:cNvPr id="4" name="Shape 1"/>
          <p:cNvSpPr/>
          <p:nvPr/>
        </p:nvSpPr>
        <p:spPr>
          <a:xfrm>
            <a:off x="724733" y="1767483"/>
            <a:ext cx="181094" cy="1087160"/>
          </a:xfrm>
          <a:prstGeom prst="roundRect">
            <a:avLst>
              <a:gd name="adj" fmla="val 42023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71205" y="1948577"/>
            <a:ext cx="2491383" cy="311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To‑Do List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1071205" y="2359223"/>
            <a:ext cx="7348061" cy="277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Keep a concise daily list (3–5 priority tasks). Review and adjust at day end.</a:t>
            </a:r>
            <a:endParaRPr lang="en-US" sz="1400" dirty="0"/>
          </a:p>
        </p:txBody>
      </p:sp>
      <p:sp>
        <p:nvSpPr>
          <p:cNvPr id="7" name="Shape 4"/>
          <p:cNvSpPr/>
          <p:nvPr/>
        </p:nvSpPr>
        <p:spPr>
          <a:xfrm>
            <a:off x="996434" y="3020020"/>
            <a:ext cx="181094" cy="1327428"/>
          </a:xfrm>
          <a:prstGeom prst="roundRect">
            <a:avLst>
              <a:gd name="adj" fmla="val 42023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342906" y="3201114"/>
            <a:ext cx="2491383" cy="311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Time Blocking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1342906" y="3611761"/>
            <a:ext cx="7076361" cy="5545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Reserve focused blocks for deep work, breaks, and administrative tasks to reduce context switching.</a:t>
            </a:r>
            <a:endParaRPr lang="en-US" sz="1400" dirty="0"/>
          </a:p>
        </p:txBody>
      </p:sp>
      <p:sp>
        <p:nvSpPr>
          <p:cNvPr id="10" name="Shape 7"/>
          <p:cNvSpPr/>
          <p:nvPr/>
        </p:nvSpPr>
        <p:spPr>
          <a:xfrm>
            <a:off x="1268254" y="4512826"/>
            <a:ext cx="181094" cy="1327428"/>
          </a:xfrm>
          <a:prstGeom prst="roundRect">
            <a:avLst>
              <a:gd name="adj" fmla="val 42023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614726" y="4693920"/>
            <a:ext cx="2491383" cy="311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Set Deadlines</a:t>
            </a:r>
            <a:endParaRPr lang="en-US" sz="1950" dirty="0"/>
          </a:p>
        </p:txBody>
      </p:sp>
      <p:sp>
        <p:nvSpPr>
          <p:cNvPr id="12" name="Text 9"/>
          <p:cNvSpPr/>
          <p:nvPr/>
        </p:nvSpPr>
        <p:spPr>
          <a:xfrm>
            <a:off x="1614726" y="5104567"/>
            <a:ext cx="6804541" cy="5545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Assign realistic end times to each task to create momentum and measurable progress.</a:t>
            </a:r>
            <a:endParaRPr lang="en-US" sz="1400" dirty="0"/>
          </a:p>
        </p:txBody>
      </p:sp>
      <p:sp>
        <p:nvSpPr>
          <p:cNvPr id="13" name="Shape 10"/>
          <p:cNvSpPr/>
          <p:nvPr/>
        </p:nvSpPr>
        <p:spPr>
          <a:xfrm>
            <a:off x="1540073" y="6005632"/>
            <a:ext cx="181094" cy="1327428"/>
          </a:xfrm>
          <a:prstGeom prst="roundRect">
            <a:avLst>
              <a:gd name="adj" fmla="val 42023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1886545" y="6186726"/>
            <a:ext cx="2789515" cy="311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Morning Planning Habit</a:t>
            </a:r>
            <a:endParaRPr lang="en-US" sz="1950" dirty="0"/>
          </a:p>
        </p:txBody>
      </p:sp>
      <p:sp>
        <p:nvSpPr>
          <p:cNvPr id="15" name="Text 12"/>
          <p:cNvSpPr/>
          <p:nvPr/>
        </p:nvSpPr>
        <p:spPr>
          <a:xfrm>
            <a:off x="1886545" y="6597372"/>
            <a:ext cx="6532721" cy="5545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Spend 10 minutes each morning to align daily actions with weekly goals and energy levels.</a:t>
            </a:r>
            <a:endParaRPr lang="en-US" sz="14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145977"/>
            <a:ext cx="5736550" cy="682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350"/>
              </a:lnSpc>
              <a:buNone/>
            </a:pPr>
            <a:r>
              <a:rPr lang="en-US" sz="425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Prioritisation Methods</a:t>
            </a:r>
            <a:endParaRPr lang="en-US" sz="42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2125861"/>
            <a:ext cx="7556421" cy="378190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27842" y="3847201"/>
            <a:ext cx="1419156" cy="2335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Not Urgent</a:t>
            </a:r>
            <a:endParaRPr lang="en-US" sz="1450" dirty="0"/>
          </a:p>
        </p:txBody>
      </p:sp>
      <p:sp>
        <p:nvSpPr>
          <p:cNvPr id="6" name="Text 2"/>
          <p:cNvSpPr/>
          <p:nvPr/>
        </p:nvSpPr>
        <p:spPr>
          <a:xfrm>
            <a:off x="3639499" y="5575147"/>
            <a:ext cx="1868304" cy="2335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Not Important</a:t>
            </a:r>
            <a:endParaRPr lang="en-US" sz="1450" dirty="0"/>
          </a:p>
        </p:txBody>
      </p:sp>
      <p:sp>
        <p:nvSpPr>
          <p:cNvPr id="7" name="Text 3"/>
          <p:cNvSpPr/>
          <p:nvPr/>
        </p:nvSpPr>
        <p:spPr>
          <a:xfrm>
            <a:off x="6889452" y="3847201"/>
            <a:ext cx="1419157" cy="2335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Urgent</a:t>
            </a:r>
            <a:endParaRPr lang="en-US" sz="1450" dirty="0"/>
          </a:p>
        </p:txBody>
      </p:sp>
      <p:sp>
        <p:nvSpPr>
          <p:cNvPr id="8" name="Text 4"/>
          <p:cNvSpPr/>
          <p:nvPr/>
        </p:nvSpPr>
        <p:spPr>
          <a:xfrm>
            <a:off x="3635253" y="2270466"/>
            <a:ext cx="1868305" cy="2335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Important</a:t>
            </a:r>
            <a:endParaRPr lang="en-US" sz="1450" dirty="0"/>
          </a:p>
        </p:txBody>
      </p:sp>
      <p:sp>
        <p:nvSpPr>
          <p:cNvPr id="9" name="Text 5"/>
          <p:cNvSpPr/>
          <p:nvPr/>
        </p:nvSpPr>
        <p:spPr>
          <a:xfrm>
            <a:off x="2911285" y="4745262"/>
            <a:ext cx="1456900" cy="3396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30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Delegate - Urgent, Not Important</a:t>
            </a:r>
            <a:endParaRPr lang="en-US" sz="105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89704" y="4287857"/>
            <a:ext cx="211364" cy="211364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4911692" y="4752810"/>
            <a:ext cx="1456900" cy="3396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30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Delete - Not Urgent, Not Important</a:t>
            </a:r>
            <a:endParaRPr lang="en-US" sz="10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34460" y="4292339"/>
            <a:ext cx="211364" cy="211363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4911692" y="3356300"/>
            <a:ext cx="1456900" cy="3396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30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Schedule - Important, Not Urgent</a:t>
            </a:r>
            <a:endParaRPr lang="en-US" sz="1050" dirty="0"/>
          </a:p>
        </p:txBody>
      </p:sp>
      <p:pic>
        <p:nvPicPr>
          <p:cNvPr id="14" name="Image 4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534460" y="2895829"/>
            <a:ext cx="211364" cy="211364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2865993" y="3356300"/>
            <a:ext cx="1456900" cy="3396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30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Do - Urgent &amp; Important</a:t>
            </a:r>
            <a:endParaRPr lang="en-US" sz="1050" dirty="0"/>
          </a:p>
        </p:txBody>
      </p:sp>
      <p:pic>
        <p:nvPicPr>
          <p:cNvPr id="16" name="Image 5" descr="preencoded.png">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488761" y="2895829"/>
            <a:ext cx="211364" cy="211364"/>
          </a:xfrm>
          <a:prstGeom prst="rect">
            <a:avLst/>
          </a:prstGeom>
        </p:spPr>
      </p:pic>
      <p:sp>
        <p:nvSpPr>
          <p:cNvPr id="17" name="Text 9"/>
          <p:cNvSpPr/>
          <p:nvPr/>
        </p:nvSpPr>
        <p:spPr>
          <a:xfrm>
            <a:off x="793790" y="6131004"/>
            <a:ext cx="7556421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 the Eisenhower Matrix to separate urgent tasks from important ones. Focus on high-value tasks (Important) and schedule or delegate lower-impact work. This preserves time for long-term growth while handling short-term needs.</a:t>
            </a:r>
            <a:endParaRPr lang="en-US" sz="15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48090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571637"/>
            <a:ext cx="5457944" cy="682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350"/>
              </a:lnSpc>
              <a:buNone/>
            </a:pPr>
            <a:r>
              <a:rPr lang="en-US" sz="425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Tools &amp; Techniques</a:t>
            </a:r>
            <a:endParaRPr lang="en-US" sz="42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3790" y="4551521"/>
            <a:ext cx="496133" cy="49613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537930" y="4551521"/>
            <a:ext cx="2728913" cy="341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Google Calendar</a:t>
            </a:r>
            <a:endParaRPr lang="en-US" sz="2100" dirty="0"/>
          </a:p>
        </p:txBody>
      </p:sp>
      <p:sp>
        <p:nvSpPr>
          <p:cNvPr id="6" name="Text 2"/>
          <p:cNvSpPr/>
          <p:nvPr/>
        </p:nvSpPr>
        <p:spPr>
          <a:xfrm>
            <a:off x="1537930" y="5011698"/>
            <a:ext cx="5653207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Time blocking and reminders synchronised across devices for reliable scheduling.</a:t>
            </a:r>
            <a:endParaRPr lang="en-US" sz="15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39144" y="4551521"/>
            <a:ext cx="496133" cy="49613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183285" y="4551521"/>
            <a:ext cx="2728913" cy="341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Trello / Notion</a:t>
            </a:r>
            <a:endParaRPr lang="en-US" sz="2100" dirty="0"/>
          </a:p>
        </p:txBody>
      </p:sp>
      <p:sp>
        <p:nvSpPr>
          <p:cNvPr id="9" name="Text 4"/>
          <p:cNvSpPr/>
          <p:nvPr/>
        </p:nvSpPr>
        <p:spPr>
          <a:xfrm>
            <a:off x="8183285" y="5011698"/>
            <a:ext cx="565332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Visual boards and databases to track tasks, projects and deadlines collaboratively.</a:t>
            </a:r>
            <a:endParaRPr lang="en-US" sz="15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93790" y="6043613"/>
            <a:ext cx="496133" cy="49613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537930" y="6043613"/>
            <a:ext cx="2728913" cy="341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Pomodoro Technique</a:t>
            </a:r>
            <a:endParaRPr lang="en-US" sz="2100" dirty="0"/>
          </a:p>
        </p:txBody>
      </p:sp>
      <p:sp>
        <p:nvSpPr>
          <p:cNvPr id="12" name="Text 6"/>
          <p:cNvSpPr/>
          <p:nvPr/>
        </p:nvSpPr>
        <p:spPr>
          <a:xfrm>
            <a:off x="1537930" y="6503789"/>
            <a:ext cx="5653207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Work in 25–50 minute focused intervals with short breaks to sustain concentration.</a:t>
            </a:r>
            <a:endParaRPr lang="en-US" sz="15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439144" y="6043613"/>
            <a:ext cx="496133" cy="496133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8183285" y="6043613"/>
            <a:ext cx="3325178" cy="341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Reminders &amp; Automations</a:t>
            </a:r>
            <a:endParaRPr lang="en-US" sz="2100" dirty="0"/>
          </a:p>
        </p:txBody>
      </p:sp>
      <p:sp>
        <p:nvSpPr>
          <p:cNvPr id="15" name="Text 8"/>
          <p:cNvSpPr/>
          <p:nvPr/>
        </p:nvSpPr>
        <p:spPr>
          <a:xfrm>
            <a:off x="8183285" y="6503789"/>
            <a:ext cx="565332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 alarms, recurring tasks and simple automations to remove memory load and keep rhythm.</a:t>
            </a:r>
            <a:endParaRPr lang="en-US" sz="15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712946"/>
            <a:ext cx="7556421" cy="13644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350"/>
              </a:lnSpc>
              <a:buNone/>
            </a:pPr>
            <a:r>
              <a:rPr lang="en-US" sz="425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Tips to Overcome Procrastination</a:t>
            </a:r>
            <a:endParaRPr lang="en-US" sz="4250" dirty="0"/>
          </a:p>
        </p:txBody>
      </p:sp>
      <p:sp>
        <p:nvSpPr>
          <p:cNvPr id="4" name="Shape 1"/>
          <p:cNvSpPr/>
          <p:nvPr/>
        </p:nvSpPr>
        <p:spPr>
          <a:xfrm>
            <a:off x="793790" y="2375059"/>
            <a:ext cx="2386489" cy="3436025"/>
          </a:xfrm>
          <a:prstGeom prst="roundRect">
            <a:avLst>
              <a:gd name="adj" fmla="val 3493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99768" y="2581037"/>
            <a:ext cx="1974532" cy="6822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Break Tasks into Steps</a:t>
            </a: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999768" y="3382328"/>
            <a:ext cx="1974532" cy="1587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Small, well-defined actions reduce inertia and make starting straightforward.</a:t>
            </a:r>
            <a:endParaRPr lang="en-US" sz="1550" dirty="0"/>
          </a:p>
        </p:txBody>
      </p:sp>
      <p:sp>
        <p:nvSpPr>
          <p:cNvPr id="7" name="Shape 4"/>
          <p:cNvSpPr/>
          <p:nvPr/>
        </p:nvSpPr>
        <p:spPr>
          <a:xfrm>
            <a:off x="3378637" y="2375059"/>
            <a:ext cx="2386608" cy="3436025"/>
          </a:xfrm>
          <a:prstGeom prst="roundRect">
            <a:avLst>
              <a:gd name="adj" fmla="val 3493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3584615" y="2581037"/>
            <a:ext cx="1974652" cy="6822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Remove Distractions</a:t>
            </a:r>
            <a:endParaRPr lang="en-US" sz="2100" dirty="0"/>
          </a:p>
        </p:txBody>
      </p:sp>
      <p:sp>
        <p:nvSpPr>
          <p:cNvPr id="9" name="Text 6"/>
          <p:cNvSpPr/>
          <p:nvPr/>
        </p:nvSpPr>
        <p:spPr>
          <a:xfrm>
            <a:off x="3584615" y="3382328"/>
            <a:ext cx="1974652" cy="19052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Silence notifications, create a focused environment, and use website blockers when needed.</a:t>
            </a:r>
            <a:endParaRPr lang="en-US" sz="1550" dirty="0"/>
          </a:p>
        </p:txBody>
      </p:sp>
      <p:sp>
        <p:nvSpPr>
          <p:cNvPr id="10" name="Shape 7"/>
          <p:cNvSpPr/>
          <p:nvPr/>
        </p:nvSpPr>
        <p:spPr>
          <a:xfrm>
            <a:off x="5963603" y="2375059"/>
            <a:ext cx="2386608" cy="3436025"/>
          </a:xfrm>
          <a:prstGeom prst="roundRect">
            <a:avLst>
              <a:gd name="adj" fmla="val 3493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169581" y="2581037"/>
            <a:ext cx="1974652" cy="6822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Start with Hardest Task</a:t>
            </a:r>
            <a:endParaRPr lang="en-US" sz="2100" dirty="0"/>
          </a:p>
        </p:txBody>
      </p:sp>
      <p:sp>
        <p:nvSpPr>
          <p:cNvPr id="12" name="Text 9"/>
          <p:cNvSpPr/>
          <p:nvPr/>
        </p:nvSpPr>
        <p:spPr>
          <a:xfrm>
            <a:off x="6169581" y="3382328"/>
            <a:ext cx="1974652" cy="22227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Tackle the most challenging item when energy is highest — it improves momentum for the rest of the day.</a:t>
            </a:r>
            <a:endParaRPr lang="en-US" sz="1550" dirty="0"/>
          </a:p>
        </p:txBody>
      </p:sp>
      <p:sp>
        <p:nvSpPr>
          <p:cNvPr id="13" name="Shape 10"/>
          <p:cNvSpPr/>
          <p:nvPr/>
        </p:nvSpPr>
        <p:spPr>
          <a:xfrm>
            <a:off x="793790" y="6009442"/>
            <a:ext cx="7556421" cy="1507212"/>
          </a:xfrm>
          <a:prstGeom prst="roundRect">
            <a:avLst>
              <a:gd name="adj" fmla="val 5531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999768" y="6215420"/>
            <a:ext cx="3249335" cy="341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Self‑Discipline &amp; Rewards</a:t>
            </a:r>
            <a:endParaRPr lang="en-US" sz="2100" dirty="0"/>
          </a:p>
        </p:txBody>
      </p:sp>
      <p:sp>
        <p:nvSpPr>
          <p:cNvPr id="15" name="Text 12"/>
          <p:cNvSpPr/>
          <p:nvPr/>
        </p:nvSpPr>
        <p:spPr>
          <a:xfrm>
            <a:off x="999768" y="6675596"/>
            <a:ext cx="7144464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 accountability, public commitments, and small rewards to reinforce productive habits.</a:t>
            </a:r>
            <a:endParaRPr lang="en-US" sz="15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2026-02-20T09:54:23Z</dcterms:created>
  <dcterms:modified xsi:type="dcterms:W3CDTF">2026-02-20T09:54:23Z</dcterms:modified>
</cp:coreProperties>
</file>